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2"/>
  </p:notesMasterIdLst>
  <p:sldIdLst>
    <p:sldId id="256" r:id="rId4"/>
    <p:sldId id="671" r:id="rId5"/>
    <p:sldId id="257" r:id="rId6"/>
    <p:sldId id="258" r:id="rId7"/>
    <p:sldId id="737" r:id="rId8"/>
    <p:sldId id="738" r:id="rId9"/>
    <p:sldId id="344" r:id="rId10"/>
    <p:sldId id="74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3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42"/>
    <p:restoredTop sz="94662"/>
  </p:normalViewPr>
  <p:slideViewPr>
    <p:cSldViewPr snapToGrid="0">
      <p:cViewPr>
        <p:scale>
          <a:sx n="146" d="100"/>
          <a:sy n="146" d="100"/>
        </p:scale>
        <p:origin x="456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8DE222-BC31-4C4E-BA3A-8A13F37EA8B1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0BB20A-910E-A14F-991A-99D7C1C757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059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5B8DA-D02A-CFD1-6FC4-5BABB67EB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78658E-4C1A-C349-FFF6-BC725C0F0B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2F3EE0-9A54-830F-9E34-FBD503C910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B26D2-C08B-FFCF-3D91-A49E7EAE0A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15CB7-7545-F048-8BB8-DCEBC636CC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8506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 double degenerate animation in front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5115CB7-7545-F048-8BB8-DCEBC636CC5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7952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0F0AA-070A-F933-30F1-61520A594B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3948BA-CDA0-714D-5340-5A5EF5A180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F024F-EFF7-1CB7-B1D0-7845138066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489F3C-4B86-2B33-1554-6BAD8E1F1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7971B-A02D-C5AE-58BE-9CF5DFEB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4948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034C2-7A7E-FA07-C389-6B56EC2E4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06911-83A8-B263-B03A-3DEBE58E2B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E6F50-1165-748C-8FD9-EE4A398C6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07E6CC-9772-C4F1-6647-556F00ABB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2ED97F-69E3-4241-6F27-2569F6671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55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269DBE-8A26-9A6C-29EA-1E4C6C2052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2B9846-D0D9-2B0E-DE5C-387CE5A1E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FC9989-7C39-AEBF-2173-E7EDE32D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AB2F74-B4B7-316E-E6C8-B697F2825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AD687-DC94-1FFB-2278-8FC5A49EA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7866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6C63B-AA2A-C9C6-8D40-1D9043DD88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72F00-2292-A85D-127A-F0980882D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37A8C-63D5-E0A5-0608-DA57BFAD5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70B241-3687-D941-8D01-A8EAFF3B92EC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32BD4-389A-058A-536D-EB9E3465E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71418-63D3-C1E9-D3FC-72311EFF4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09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5FEA5-4EBC-B7A9-7C58-E6F32716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17E5FA-3148-87AE-B283-CE8C57F73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BBE7B-E859-9EAF-0B4E-A75CA6E00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E0D10-BE02-DE42-97D3-1AEA58FE116B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3243E9-CDBC-26FA-94EB-D2F68FACF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C453D-27FE-9CCC-DF55-BB9FAB1BD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704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FA420-0C5D-F07A-D1F7-29CA5EE15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333209-841F-5A4F-8A0E-6C96BE644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DFD00-39A1-EC0A-A58A-BDD4C0422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4C3A1-E3C9-814A-A836-46D372D4A4DC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951F9-A608-F05B-432B-F6DEEDD95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5E0C8-B507-ABB6-D238-1088981A7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5920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955F4-C005-4206-4528-B081F33D0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0E0A4-9716-E04F-610F-6882F32D78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3C5F88-A3A5-FF57-848F-E4A4F9DBD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13029-4733-7BD2-9F0A-77589B8AA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603CB-4C2D-6543-B2B7-8663AD2569E2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2A8BA8-9303-94B3-22B3-585989F19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0CEEC-588F-6607-0E4D-21FA0D56A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62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8A7F3-007A-9D8C-0CAF-34DD123D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3CF611-39E4-03DC-1F58-ECD54D8F3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563022-959A-AC0F-13FF-2480B2B533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06F5C8-A05C-1D2B-4B0C-F369A9C383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A650CF-2B1B-AEB7-B78E-0DCB40DCC7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E49AD7-1F99-F270-9A23-A454125B3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74D6C-01FC-4A4B-85B4-B43A529E2B5A}" type="datetime1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E6C2AE-61E7-18EE-14D4-A0C22CA4E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8DA7D9-0AAD-283F-D0AA-5A2824E3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9553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4D385-B278-01E1-E951-FF6FFF611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BE94B-42CC-C9A4-12C1-7BA1D1E11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F125CE-3212-4F4A-8EE8-46A5CDEC2A9D}" type="datetime1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1AB56-A52E-1E8A-5F6E-8FF17A745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415EE6-B046-668E-A17D-BAC4973C8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963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3C518-6A2B-67B8-B444-30290824D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140E-B1A7-F944-B0B4-8A024EC151CC}" type="datetime1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E2A750-8419-22D8-2064-16D93F015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A4726-376E-9237-2D20-98C33C029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7925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CC636-D3AE-5735-F8D5-BDA1FA035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D4878B-56B5-5601-75DD-D327227C7A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77B7C1-E41D-E192-F7D7-E55B174A2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E9299B-ED41-67F6-2F3B-5B6A8BA9F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B0BAA0-6E87-184E-9C06-7FFCDCB2D2C1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DBBF0-467A-A63B-4444-BBB11B2D5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FF7AB8-2B96-5527-DCBA-AC9CA508E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61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A1ECF-1F3B-155B-F1B0-BC73019B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3162D-0442-0862-A120-271491099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FFB9B-CD18-5124-2B2D-BDE288540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C74F1-015E-8CE6-8760-571433A2C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F9D3E3-144E-6AF7-5610-77F587EA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8077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6C9F0-EF82-0217-422D-BB4EEFBED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6A44EF-7263-C7A9-2FE7-ED99843525B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B2D367-EF82-4387-FD48-34DF6AC1C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D7119-941A-2CEB-EBFE-6F9CA29F71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528084-D533-804F-B3C6-CCD2986BC620}" type="datetime1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87ADFA-2E34-E498-72FD-C3AE28D5F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7851E8-FF0C-0226-8F5E-133DC6F8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735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BFC2C-B9D8-9FAA-4544-ED3784872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9E220B-C563-284B-61FD-89AAA0EB01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4A1BE6-E7E0-2842-AB49-14E2E38D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20E12-8960-524E-9B06-30F61CBECEDC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71F5FB-2CFC-3364-7B10-5F14C261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1F432-DFBD-EB21-E19F-C23C79F7E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8994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6D3B07-E853-57A8-3009-207C4B2BB5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8C98B3-DBB9-D2C0-2779-9F487993BB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CA496-1FD2-0997-D86B-93CBB2611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259BA-9A07-1C48-BF20-7FACDE9070A2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8FCBB6-8625-D083-2E14-3A1273B6F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5237B8-992A-748B-14F1-6B256E718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9121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4745F-042E-5428-5741-00FE0F6775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732ED7-B459-68C4-D366-A3A7DD8F5B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C3B91-0D32-944D-F0A6-C707D14ED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3111F-E620-DC42-A6C1-1BFD5AA37BED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D184-1F6C-AE53-E232-50C73C9B8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F8621-122D-0E95-9097-B8BC6323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7227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9381B-87E4-9216-52F6-F83327AD4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A5821-0BFE-0325-D0DA-1D8929408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E516E-C326-C0D0-B5E8-90B344DB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F93EBF-E54F-B74C-A349-96B224917C79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72BE0A-25CB-F336-4ACB-A46436484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F1CF42-B790-F38A-7833-F103E6351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51342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714889-2616-5E3F-F61A-42AD1A18E3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689F56-6597-FE08-A92C-36D4BA2B8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8A4F1-6ED5-2D24-35EB-02C8CF48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356A-D922-2344-9D31-25306C68EFB8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91069-A9FF-4156-CC97-829216B1E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0EB95-AA86-9F3E-BB86-202A484955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255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E1510-08FF-4C9E-5BE2-6F0B99924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CCD5F-F844-EB27-7AAA-F90D5373C3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8DA34A-C0DC-3C34-89F2-D80A56818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90E2E1-7C62-1626-F9A5-EE6CAD233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E66E0-685A-B344-A41E-9824C3A5FD1F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CF53BB-DB65-B00A-0361-F9D0797E4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D56F3B-7B7F-2B21-138B-248164898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434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E0E17-17DD-F7E0-6F5E-8661115E7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94DD-5BC2-D5DB-0AAC-1CF38543DE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D3E9A0-4BD0-CFE8-641E-A11EBB6FC8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542D9-942D-D5B2-9104-95DDF12BE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8C3FC1-D9F7-89B9-5DB3-9D42DD415B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403EE3-69C6-BE41-22D0-41435B3F5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5BBE96-FBFE-4349-8394-5CF031706B82}" type="datetime1">
              <a:rPr lang="en-US" smtClean="0"/>
              <a:t>10/31/25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884938-5BA5-CAFA-080A-45A4994A0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878E78A-EB69-EAB9-085E-AC62F4C2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9992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444F8-AC4F-13E5-67C3-94FAC8936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859AEB-1C66-0509-8526-6280CEC4E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D07DE3-134A-4B4D-B71B-5DAB92185899}" type="datetime1">
              <a:rPr lang="en-US" smtClean="0"/>
              <a:t>10/31/25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01A17-1FC3-DB90-AB0C-937127B3D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FADB86-0A8F-7A59-B98F-4F40F95F5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96169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B8D345-2E7F-676A-9E59-5093DAC80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6EF3ED-E7DC-4148-BC0D-2A0244B3A02D}" type="datetime1">
              <a:rPr lang="en-US" smtClean="0"/>
              <a:t>10/31/25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4AEB98-3A33-59B1-9B28-708CA36E6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D3D85-5516-2573-8E51-87B5B4D70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004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3EE8-9D00-38B1-E8B5-0EF56282B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5A417-81C5-7199-446A-919EF203C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3027E2-B0F5-3071-A80B-C885CEF80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AE4D9-CAD2-267E-2738-9D5A8610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148175-5D6F-439C-BF2E-45C6C7F5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8792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751DE-0725-281A-0791-8DB0D424B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1E2E7-7F69-1B62-789B-A67E37F8A9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CA0429-0D0D-47A1-FF9E-B26B37892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5C7DE-426F-7664-C7BF-05C369D5E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68F77-D227-D140-B204-5C402BF0E6C7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0306D-EEBD-77AE-E109-58201324A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E760F5-DE08-8525-04AF-800E84AB1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530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DB39-46F0-A246-EBBF-8E2A7076E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8CDD6A-E6A1-FE51-9D63-14ED240572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D4D112-B773-23AF-468F-E126FF8600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85131-F805-2A24-CA2B-9D43F4595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D3F04-0F71-004D-85BE-B9BF3B3F26A2}" type="datetime1">
              <a:rPr lang="en-US" smtClean="0"/>
              <a:t>10/31/25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132DE0-D8C0-BE9A-7E25-399182EE4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523E64-8F2A-1633-C972-391B6597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4385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27F99-DD37-B1CA-C5D4-29C5ADB8A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F0085-1DF7-2A99-8198-65B303BB74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B02F6-0950-3DE1-C10A-F4991AF57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333A1-2ACA-914F-9F47-3B6B49E544F7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F7418A-6D27-5E26-A1AE-54EF0FCF01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98059-83D6-82A9-7740-FF48D930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644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7C0FA-B5C3-276E-1D93-E1D4CF1B5E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068487-C4E6-9648-4ADB-6089786894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102E5E-4181-3151-CE5C-340AFA6C6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3DE27-FF8F-6548-923B-02610D40EAB7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3452E2-0C04-C5C6-B031-EDA4402E0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77223F-4D93-BFCC-8E6E-A64A44AF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3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16130-FA62-5103-C8BC-9659BFB3C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441E3-1C09-1944-7BBD-5F5599109B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F0E91C-8B8D-3989-00B4-65871AB744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FC4887-F3E7-3E37-8654-3F5EF87E3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206C3-7546-5032-A62A-9BCEF188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0352-E508-9786-055A-56F5BE0B1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555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AC59D-6402-245C-1D6E-570B8A7C70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57ABE-761D-C5CF-463F-AC6B70CCA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E24FC7-F7C2-BC3B-F857-824B388820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1E0BDF-0C9B-942E-59AC-570D4AB88F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52169D-EB5A-6B7B-1D29-666DFE65C9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554FE1-B3B8-9EE6-0694-92317CDA3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B490CB-9BB9-32E7-93D2-03934BC85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DE621B-908B-594E-B1C2-C20B300CE3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73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C665E-7790-BACA-0400-DC062D0BC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B5158E-C815-8431-840D-CA9EF3D70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785C87-F33B-6A88-D029-D2A0A8596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7E50EF-90F1-D655-E8F6-99688B26C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88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8C219B-F0B5-ABCB-F70F-C57FB8314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A176FA-F295-AD5C-BB01-3BF32AEE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1F27B-6DBA-CC24-1BD2-7CBAC2885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93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B341B-A453-ABF1-42F3-3AC7BEE21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8ED45C-409E-A7F0-8117-71327732CF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99C0D-C756-4562-7944-616F863E25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CBBB48-AEDD-63BB-BA1F-945FAEAB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A623E-2D76-337B-CAE8-78F29529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EC4E8F-A7B5-1B75-836B-709C692A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797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E705F-E3A4-7157-BD38-968FA245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7FE789E-81C6-00EC-B7A9-0F10B829B1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7992F1-9A55-17AF-607E-A9A8708061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CA6242-EA6C-22BC-A8B0-87078CE8F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0491C-A9DF-4FFD-FA16-8C297A0C1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AC80B4-E3DC-AC65-3657-C09E15B8E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396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8EFDBA-16F2-AA02-9A42-9123601B4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2457A5-2387-D6E0-569F-4C072510A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CCBCBB-EBC3-7196-7AB0-D878B1154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542AED-4B69-7D46-85DC-D80608C50596}" type="datetimeFigureOut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C3AF7-9108-F094-5E52-DA32CD40F0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63CA76-4F91-50E8-E140-E60734D48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313ED2-A57A-894C-A49E-114E2B28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61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A7AB87-276B-8CBC-9772-930149223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863F-87D9-1B01-E261-3A4D38DF10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CBAC1-81CD-580E-3CDE-62FCFE4E78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32FACE-DECB-1F4F-821D-0CB632053EE0}" type="datetime1">
              <a:rPr lang="en-US" smtClean="0"/>
              <a:t>10/30/25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1A904C-C2C2-1D94-3F60-E49EBD5CD8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589B3-35A6-AA05-E6D5-9D6AE3E338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9A79A-61F6-5642-BCD4-ED824F6E1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17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BCBDEF-5ED3-54F5-57D0-FF349BC2D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CD811-8FC4-0B6A-9759-E123CF1841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5CBBD1-4EB0-B4D5-8095-997672D2C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344009-9124-E84A-A903-00DAA3672177}" type="datetime1">
              <a:rPr lang="en-US" smtClean="0"/>
              <a:t>10/31/25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0A8BB9-9148-3205-5D10-5A6A5CED59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8B01A9-ABD2-FAE2-7FED-752D1AE97C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ACC368-8C51-0548-ABA7-03E9D6524D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51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p4"/><Relationship Id="rId7" Type="http://schemas.openxmlformats.org/officeDocument/2006/relationships/image" Target="../media/image13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7.png"/><Relationship Id="rId5" Type="http://schemas.openxmlformats.org/officeDocument/2006/relationships/slideLayout" Target="../slideLayouts/slideLayout24.xml"/><Relationship Id="rId10" Type="http://schemas.openxmlformats.org/officeDocument/2006/relationships/image" Target="../media/image16.png"/><Relationship Id="rId4" Type="http://schemas.openxmlformats.org/officeDocument/2006/relationships/video" Target="../media/media2.mp4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53AD-14C8-5E1E-D0C3-201048EED6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D157A5-13EB-85D8-610F-5AF219F9F5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65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A437FB4-1A36-5D60-9574-3E573F8153E1}"/>
              </a:ext>
            </a:extLst>
          </p:cNvPr>
          <p:cNvGrpSpPr/>
          <p:nvPr/>
        </p:nvGrpSpPr>
        <p:grpSpPr>
          <a:xfrm>
            <a:off x="327393" y="430041"/>
            <a:ext cx="11537213" cy="5997917"/>
            <a:chOff x="327393" y="430041"/>
            <a:chExt cx="11537213" cy="5997917"/>
          </a:xfrm>
        </p:grpSpPr>
        <p:pic>
          <p:nvPicPr>
            <p:cNvPr id="4" name="Picture 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FAFDB617-C09C-6B99-40A2-A498F8800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393" y="430041"/>
              <a:ext cx="11537213" cy="5997917"/>
            </a:xfrm>
            <a:prstGeom prst="rect">
              <a:avLst/>
            </a:prstGeom>
            <a:ln w="57150">
              <a:noFill/>
            </a:ln>
          </p:spPr>
        </p:pic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1377BA4A-2E80-3F1A-3AD9-F8ECB0578C09}"/>
                </a:ext>
              </a:extLst>
            </p:cNvPr>
            <p:cNvGrpSpPr/>
            <p:nvPr/>
          </p:nvGrpSpPr>
          <p:grpSpPr>
            <a:xfrm>
              <a:off x="2534289" y="3688817"/>
              <a:ext cx="2971687" cy="2217914"/>
              <a:chOff x="2929400" y="4208106"/>
              <a:chExt cx="2971687" cy="2217914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F045D88-3048-1C10-3E1C-ECCA92CD54EE}"/>
                  </a:ext>
                </a:extLst>
              </p:cNvPr>
              <p:cNvSpPr txBox="1"/>
              <p:nvPr/>
            </p:nvSpPr>
            <p:spPr>
              <a:xfrm>
                <a:off x="2929400" y="5595023"/>
                <a:ext cx="2238007" cy="830997"/>
              </a:xfrm>
              <a:prstGeom prst="rect">
                <a:avLst/>
              </a:prstGeom>
              <a:solidFill>
                <a:srgbClr val="F2DEE0"/>
              </a:solidFill>
              <a:ln w="57150">
                <a:solidFill>
                  <a:srgbClr val="BC556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/>
                  <a:t>Photospheric</a:t>
                </a:r>
                <a:r>
                  <a:rPr lang="en-US" sz="1600" dirty="0"/>
                  <a:t> (optically thick) P-</a:t>
                </a:r>
                <a:r>
                  <a:rPr lang="en-US" sz="1600" dirty="0" err="1"/>
                  <a:t>Cygni</a:t>
                </a:r>
                <a:r>
                  <a:rPr lang="en-US" sz="1600" dirty="0"/>
                  <a:t> profiles from outer layers</a:t>
                </a:r>
              </a:p>
            </p:txBody>
          </p: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4E1A63FC-2110-D2FE-C1C6-F5A3B628E9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54494" y="5714299"/>
                <a:ext cx="646593" cy="296222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E46C2D14-05FA-FAF0-F346-033BCEBACB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545633" y="4208106"/>
                <a:ext cx="193569" cy="1301194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A838AA58-68F8-ED04-2B2E-C1C4BE126095}"/>
                </a:ext>
              </a:extLst>
            </p:cNvPr>
            <p:cNvGrpSpPr/>
            <p:nvPr/>
          </p:nvGrpSpPr>
          <p:grpSpPr>
            <a:xfrm>
              <a:off x="9087556" y="1143430"/>
              <a:ext cx="2503553" cy="4414097"/>
              <a:chOff x="9279467" y="1674008"/>
              <a:chExt cx="2503553" cy="4414097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1C32977-23B4-7541-3CBF-C22AC9147BDF}"/>
                  </a:ext>
                </a:extLst>
              </p:cNvPr>
              <p:cNvSpPr txBox="1"/>
              <p:nvPr/>
            </p:nvSpPr>
            <p:spPr>
              <a:xfrm>
                <a:off x="9762631" y="1674008"/>
                <a:ext cx="2020389" cy="830997"/>
              </a:xfrm>
              <a:prstGeom prst="rect">
                <a:avLst/>
              </a:prstGeom>
              <a:solidFill>
                <a:srgbClr val="DBEEEC"/>
              </a:solidFill>
              <a:ln w="57150">
                <a:solidFill>
                  <a:srgbClr val="44AA98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Forbidden (optically thin) emission lines from interior</a:t>
                </a:r>
              </a:p>
            </p:txBody>
          </p: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89983CD-713B-1FD1-5C8E-D677205B93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79467" y="2607734"/>
                <a:ext cx="552833" cy="1219200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662667E1-881A-83A6-12E6-0405D36449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374489" y="2607734"/>
                <a:ext cx="575733" cy="3480371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731007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WST Advanced Deep Extragalactic Survey (NIRCam Image) | Webb">
            <a:extLst>
              <a:ext uri="{FF2B5EF4-FFF2-40B4-BE49-F238E27FC236}">
                <a16:creationId xmlns:a16="http://schemas.microsoft.com/office/drawing/2014/main" id="{E60A7ADD-8B33-AB65-AEB1-335DD716CF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" t="2458" r="10001" b="44332"/>
          <a:stretch>
            <a:fillRect/>
          </a:stretch>
        </p:blipFill>
        <p:spPr bwMode="auto">
          <a:xfrm>
            <a:off x="0" y="0"/>
            <a:ext cx="12192000" cy="456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36E960-83A6-048C-D1A1-4A517EA30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6773" y="1885086"/>
            <a:ext cx="7523955" cy="2014175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Exploding White Dwarfs in a New Light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2FA55F-93C9-F56D-6803-C4AB5A80A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624823" flipH="1">
            <a:off x="7941105" y="749571"/>
            <a:ext cx="4224458" cy="4531983"/>
          </a:xfrm>
          <a:prstGeom prst="rect">
            <a:avLst/>
          </a:prstGeom>
        </p:spPr>
      </p:pic>
      <p:pic>
        <p:nvPicPr>
          <p:cNvPr id="10" name="Picture 9" descr="A yellow line on a black background&#10;&#10;AI-generated content may be incorrect.">
            <a:extLst>
              <a:ext uri="{FF2B5EF4-FFF2-40B4-BE49-F238E27FC236}">
                <a16:creationId xmlns:a16="http://schemas.microsoft.com/office/drawing/2014/main" id="{6C6B05A3-5B53-D511-A91B-9AC390EFEF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2593"/>
            <a:ext cx="12192000" cy="17399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168D234-C744-8DB6-2627-6BCA185730CD}"/>
              </a:ext>
            </a:extLst>
          </p:cNvPr>
          <p:cNvSpPr txBox="1"/>
          <p:nvPr/>
        </p:nvSpPr>
        <p:spPr>
          <a:xfrm>
            <a:off x="4392694" y="1934501"/>
            <a:ext cx="954107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💥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89156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tarry sky with white stars&#10;&#10;AI-generated content may be incorrect.">
            <a:extLst>
              <a:ext uri="{FF2B5EF4-FFF2-40B4-BE49-F238E27FC236}">
                <a16:creationId xmlns:a16="http://schemas.microsoft.com/office/drawing/2014/main" id="{14A227C7-8732-56D0-74DC-8E4DAD1D3A50}"/>
              </a:ext>
            </a:extLst>
          </p:cNvPr>
          <p:cNvPicPr>
            <a:picLocks/>
          </p:cNvPicPr>
          <p:nvPr/>
        </p:nvPicPr>
        <p:blipFill>
          <a:blip r:embed="rId2"/>
          <a:srcRect t="-1" b="33392"/>
          <a:stretch>
            <a:fillRect/>
          </a:stretch>
        </p:blipFill>
        <p:spPr>
          <a:xfrm>
            <a:off x="666531" y="280275"/>
            <a:ext cx="6502400" cy="4331139"/>
          </a:xfrm>
          <a:prstGeom prst="rect">
            <a:avLst/>
          </a:prstGeom>
        </p:spPr>
      </p:pic>
      <p:pic>
        <p:nvPicPr>
          <p:cNvPr id="2050" name="Picture 2" descr="Super-bright Supernovae are Single-Degenerate? | astrobites">
            <a:extLst>
              <a:ext uri="{FF2B5EF4-FFF2-40B4-BE49-F238E27FC236}">
                <a16:creationId xmlns:a16="http://schemas.microsoft.com/office/drawing/2014/main" id="{634D04D0-C537-A7E0-BE3E-8F8C439657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11" t="34193" r="2353" b="36122"/>
          <a:stretch>
            <a:fillRect/>
          </a:stretch>
        </p:blipFill>
        <p:spPr bwMode="auto">
          <a:xfrm>
            <a:off x="859221" y="378373"/>
            <a:ext cx="4099032" cy="208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ype Ia Supernovae">
            <a:extLst>
              <a:ext uri="{FF2B5EF4-FFF2-40B4-BE49-F238E27FC236}">
                <a16:creationId xmlns:a16="http://schemas.microsoft.com/office/drawing/2014/main" id="{D988A72A-55BF-5D29-54DF-E958016BD6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38" b="52092"/>
          <a:stretch>
            <a:fillRect/>
          </a:stretch>
        </p:blipFill>
        <p:spPr bwMode="auto">
          <a:xfrm>
            <a:off x="3080130" y="1931276"/>
            <a:ext cx="3962677" cy="25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447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921F1-D69E-3DCB-F062-3814A56EA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782A16-ADA9-6A14-C552-2FE0BDE7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629A79A-61F6-5642-BCD4-ED824F6E116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816EC97-B045-FD87-5573-855013BC2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66964" flipH="1">
            <a:off x="10402087" y="4399569"/>
            <a:ext cx="1710842" cy="1835385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78C303-34C7-D9A0-53D1-16AC284C739D}"/>
              </a:ext>
            </a:extLst>
          </p:cNvPr>
          <p:cNvGrpSpPr/>
          <p:nvPr/>
        </p:nvGrpSpPr>
        <p:grpSpPr>
          <a:xfrm>
            <a:off x="627117" y="177799"/>
            <a:ext cx="6502400" cy="4331139"/>
            <a:chOff x="627117" y="177799"/>
            <a:chExt cx="6502400" cy="4331139"/>
          </a:xfrm>
        </p:grpSpPr>
        <p:pic>
          <p:nvPicPr>
            <p:cNvPr id="13" name="Picture 12" descr="A starry sky with white stars&#10;&#10;AI-generated content may be incorrect.">
              <a:extLst>
                <a:ext uri="{FF2B5EF4-FFF2-40B4-BE49-F238E27FC236}">
                  <a16:creationId xmlns:a16="http://schemas.microsoft.com/office/drawing/2014/main" id="{BA1545C1-465F-6C7E-B827-047111255BC0}"/>
                </a:ext>
              </a:extLst>
            </p:cNvPr>
            <p:cNvPicPr>
              <a:picLocks/>
            </p:cNvPicPr>
            <p:nvPr/>
          </p:nvPicPr>
          <p:blipFill>
            <a:blip r:embed="rId4"/>
            <a:srcRect t="-1" b="33392"/>
            <a:stretch>
              <a:fillRect/>
            </a:stretch>
          </p:blipFill>
          <p:spPr>
            <a:xfrm>
              <a:off x="627117" y="177799"/>
              <a:ext cx="6502400" cy="4331139"/>
            </a:xfrm>
            <a:prstGeom prst="rect">
              <a:avLst/>
            </a:prstGeom>
          </p:spPr>
        </p:pic>
        <p:pic>
          <p:nvPicPr>
            <p:cNvPr id="70" name="Picture 69" descr="A circular object with arrows pointing to the center&#10;&#10;Description automatically generated">
              <a:extLst>
                <a:ext uri="{FF2B5EF4-FFF2-40B4-BE49-F238E27FC236}">
                  <a16:creationId xmlns:a16="http://schemas.microsoft.com/office/drawing/2014/main" id="{AA736AAB-0B75-8F5E-1658-F729E6622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491" b="99187" l="2295" r="93607">
                          <a14:foregroundMark x1="52459" y1="5691" x2="53934" y2="12195"/>
                          <a14:foregroundMark x1="56393" y1="2033" x2="56393" y2="2033"/>
                          <a14:foregroundMark x1="64426" y1="15041" x2="76393" y2="18022"/>
                          <a14:foregroundMark x1="76393" y1="18022" x2="85738" y2="26287"/>
                          <a14:foregroundMark x1="85738" y1="26287" x2="86066" y2="28726"/>
                          <a14:foregroundMark x1="65082" y1="16531" x2="56557" y2="16531"/>
                          <a14:foregroundMark x1="18525" y1="22764" x2="35902" y2="14363"/>
                          <a14:foregroundMark x1="6557" y1="38076" x2="12131" y2="30081"/>
                          <a14:foregroundMark x1="91967" y1="56640" x2="91803" y2="39973"/>
                          <a14:foregroundMark x1="94262" y1="50000" x2="94262" y2="50000"/>
                          <a14:foregroundMark x1="55902" y1="91192" x2="55902" y2="91192"/>
                          <a14:foregroundMark x1="40328" y1="94038" x2="40328" y2="94038"/>
                          <a14:foregroundMark x1="40000" y1="98238" x2="40000" y2="98238"/>
                          <a14:foregroundMark x1="40000" y1="99187" x2="40000" y2="99187"/>
                          <a14:foregroundMark x1="5082" y1="49458" x2="5082" y2="49458"/>
                          <a14:foregroundMark x1="2459" y1="49458" x2="2459" y2="49458"/>
                          <a14:foregroundMark x1="16885" y1="21409" x2="16885" y2="21409"/>
                          <a14:foregroundMark x1="8361" y1="30081" x2="8361" y2="30081"/>
                          <a14:foregroundMark x1="56393" y1="2168" x2="56393" y2="2168"/>
                          <a14:foregroundMark x1="56557" y1="1491" x2="56557" y2="1491"/>
                          <a14:foregroundMark x1="93279" y1="37669" x2="93279" y2="37669"/>
                          <a14:foregroundMark x1="92459" y1="36043" x2="92459" y2="36043"/>
                          <a14:foregroundMark x1="90000" y1="67073" x2="90000" y2="67073"/>
                          <a14:foregroundMark x1="88197" y1="70054" x2="88197" y2="70054"/>
                          <a14:foregroundMark x1="44918" y1="2981" x2="44918" y2="2981"/>
                          <a14:foregroundMark x1="63607" y1="13144" x2="74426" y2="16667"/>
                          <a14:foregroundMark x1="74426" y1="16667" x2="81148" y2="2086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99223" y="1248930"/>
              <a:ext cx="1006798" cy="1218060"/>
            </a:xfrm>
            <a:prstGeom prst="rect">
              <a:avLst/>
            </a:prstGeom>
          </p:spPr>
        </p:pic>
        <p:pic>
          <p:nvPicPr>
            <p:cNvPr id="36" name="Picture 35" descr="A grey and yellow cloud&#10;&#10;Description automatically generated">
              <a:extLst>
                <a:ext uri="{FF2B5EF4-FFF2-40B4-BE49-F238E27FC236}">
                  <a16:creationId xmlns:a16="http://schemas.microsoft.com/office/drawing/2014/main" id="{DE2D6B7A-B5EF-2872-3D38-986AD2802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349" b="95349" l="8140" r="96047">
                          <a14:foregroundMark x1="30233" y1="12093" x2="56047" y2="6279"/>
                          <a14:foregroundMark x1="56047" y1="6279" x2="63953" y2="7907"/>
                          <a14:foregroundMark x1="63953" y1="7907" x2="47907" y2="8372"/>
                          <a14:foregroundMark x1="47907" y1="8372" x2="16744" y2="21860"/>
                          <a14:foregroundMark x1="16744" y1="21860" x2="9767" y2="37209"/>
                          <a14:foregroundMark x1="9767" y1="37209" x2="8372" y2="54884"/>
                          <a14:foregroundMark x1="50930" y1="5349" x2="50930" y2="5349"/>
                          <a14:foregroundMark x1="89070" y1="22326" x2="89070" y2="22326"/>
                          <a14:foregroundMark x1="91163" y1="35116" x2="91163" y2="35116"/>
                          <a14:foregroundMark x1="93256" y1="45814" x2="93256" y2="45814"/>
                          <a14:foregroundMark x1="96279" y1="50465" x2="96279" y2="50465"/>
                          <a14:foregroundMark x1="65581" y1="91860" x2="65581" y2="91860"/>
                          <a14:foregroundMark x1="50930" y1="95349" x2="50930" y2="95349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57810" y="3109905"/>
              <a:ext cx="638190" cy="638190"/>
            </a:xfrm>
            <a:prstGeom prst="rect">
              <a:avLst/>
            </a:prstGeom>
          </p:spPr>
        </p:pic>
        <p:pic>
          <p:nvPicPr>
            <p:cNvPr id="12" name="Picture 11" descr="A yellow and grey explosion&#10;&#10;Description automatically generated">
              <a:extLst>
                <a:ext uri="{FF2B5EF4-FFF2-40B4-BE49-F238E27FC236}">
                  <a16:creationId xmlns:a16="http://schemas.microsoft.com/office/drawing/2014/main" id="{85C16806-FDAA-F2CD-161F-4AF466160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008" b="96429" l="4752" r="94835">
                          <a14:foregroundMark x1="8264" y1="14662" x2="8264" y2="14662"/>
                          <a14:foregroundMark x1="64876" y1="6203" x2="64876" y2="6203"/>
                          <a14:foregroundMark x1="66322" y1="3008" x2="66322" y2="3008"/>
                          <a14:foregroundMark x1="92355" y1="39098" x2="92355" y2="39098"/>
                          <a14:foregroundMark x1="94835" y1="59962" x2="94835" y2="59962"/>
                          <a14:foregroundMark x1="40909" y1="92293" x2="40909" y2="92293"/>
                          <a14:foregroundMark x1="40496" y1="96429" x2="40496" y2="96429"/>
                          <a14:foregroundMark x1="5992" y1="66353" x2="5992" y2="66353"/>
                          <a14:foregroundMark x1="4752" y1="40789" x2="4752" y2="40789"/>
                          <a14:foregroundMark x1="94628" y1="38346" x2="94628" y2="3834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71794" y="2381988"/>
              <a:ext cx="1543076" cy="1696109"/>
            </a:xfrm>
            <a:prstGeom prst="rect">
              <a:avLst/>
            </a:prstGeom>
          </p:spPr>
        </p:pic>
        <p:pic>
          <p:nvPicPr>
            <p:cNvPr id="16" name="Picture 15" descr="A grey and white circle with arrows pointing to a light&#10;&#10;AI-generated content may be incorrect.">
              <a:extLst>
                <a:ext uri="{FF2B5EF4-FFF2-40B4-BE49-F238E27FC236}">
                  <a16:creationId xmlns:a16="http://schemas.microsoft.com/office/drawing/2014/main" id="{D4660FA0-DBC7-1C3F-8E19-5A821DBB2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29070" y="669418"/>
              <a:ext cx="1371600" cy="101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1531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055EC9D-C53C-81D6-E623-B3C37AFDD725}"/>
              </a:ext>
            </a:extLst>
          </p:cNvPr>
          <p:cNvGrpSpPr/>
          <p:nvPr/>
        </p:nvGrpSpPr>
        <p:grpSpPr>
          <a:xfrm>
            <a:off x="588888" y="687718"/>
            <a:ext cx="10874879" cy="4041036"/>
            <a:chOff x="588888" y="687718"/>
            <a:chExt cx="10874879" cy="4041036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B0C1D62-DAAF-436F-E75B-62170098E55F}"/>
                </a:ext>
              </a:extLst>
            </p:cNvPr>
            <p:cNvGrpSpPr/>
            <p:nvPr/>
          </p:nvGrpSpPr>
          <p:grpSpPr>
            <a:xfrm>
              <a:off x="588888" y="687718"/>
              <a:ext cx="10874879" cy="4041036"/>
              <a:chOff x="588888" y="687718"/>
              <a:chExt cx="10874879" cy="4810506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652278B-C3D2-39C6-AD80-B17E594C98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8888" y="687718"/>
                <a:ext cx="10874879" cy="4810506"/>
              </a:xfrm>
              <a:prstGeom prst="rect">
                <a:avLst/>
              </a:prstGeom>
              <a:ln w="57150">
                <a:noFill/>
              </a:ln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9F607360-22D0-1A3A-7FCD-EF1EA4B95E75}"/>
                  </a:ext>
                </a:extLst>
              </p:cNvPr>
              <p:cNvSpPr/>
              <p:nvPr/>
            </p:nvSpPr>
            <p:spPr>
              <a:xfrm>
                <a:off x="6531429" y="888274"/>
                <a:ext cx="4659085" cy="161979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B2BF31E-B9C6-ACD3-4789-5C5771A5CCAE}"/>
                </a:ext>
              </a:extLst>
            </p:cNvPr>
            <p:cNvSpPr txBox="1"/>
            <p:nvPr/>
          </p:nvSpPr>
          <p:spPr>
            <a:xfrm>
              <a:off x="1445624" y="3152503"/>
              <a:ext cx="1666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75A3D0"/>
                  </a:solidFill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normal SN Ia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6CE5988-94AC-773A-90F3-314863BAD036}"/>
                </a:ext>
              </a:extLst>
            </p:cNvPr>
            <p:cNvSpPr txBox="1"/>
            <p:nvPr/>
          </p:nvSpPr>
          <p:spPr>
            <a:xfrm>
              <a:off x="1375956" y="1536543"/>
              <a:ext cx="2473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DEJAVU SANS" panose="020B0603030804020204" pitchFamily="34" charset="0"/>
                  <a:ea typeface="DEJAVU SANS" panose="020B0603030804020204" pitchFamily="34" charset="0"/>
                  <a:cs typeface="DEJAVU SANS" panose="020B0603030804020204" pitchFamily="34" charset="0"/>
                </a:rPr>
                <a:t>peculiar SN Ia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D17BF2B-01AF-70FC-704E-F6B99374E24D}"/>
                </a:ext>
              </a:extLst>
            </p:cNvPr>
            <p:cNvSpPr/>
            <p:nvPr/>
          </p:nvSpPr>
          <p:spPr>
            <a:xfrm>
              <a:off x="10006147" y="2854234"/>
              <a:ext cx="740229" cy="1421676"/>
            </a:xfrm>
            <a:prstGeom prst="ellipse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4A6388-8C9E-3B5D-CD8E-BC93B6EEC1EF}"/>
                </a:ext>
              </a:extLst>
            </p:cNvPr>
            <p:cNvSpPr txBox="1"/>
            <p:nvPr/>
          </p:nvSpPr>
          <p:spPr>
            <a:xfrm>
              <a:off x="7750629" y="1016564"/>
              <a:ext cx="3230879" cy="1200329"/>
            </a:xfrm>
            <a:prstGeom prst="rect">
              <a:avLst/>
            </a:prstGeom>
            <a:noFill/>
            <a:ln w="38100">
              <a:solidFill>
                <a:srgbClr val="00B05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Only the violent merger model predicts strong, central </a:t>
              </a:r>
              <a:r>
                <a:rPr lang="en-US" sz="2400" dirty="0">
                  <a:solidFill>
                    <a:srgbClr val="00B050"/>
                  </a:solidFill>
                </a:rPr>
                <a:t>[Ne II]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46307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5EE968F-5496-6321-7BE6-9943D3D3809D}"/>
              </a:ext>
            </a:extLst>
          </p:cNvPr>
          <p:cNvSpPr/>
          <p:nvPr/>
        </p:nvSpPr>
        <p:spPr>
          <a:xfrm>
            <a:off x="997589" y="2377203"/>
            <a:ext cx="4927834" cy="3622303"/>
          </a:xfrm>
          <a:prstGeom prst="roundRect">
            <a:avLst>
              <a:gd name="adj" fmla="val 7860"/>
            </a:avLst>
          </a:prstGeom>
          <a:solidFill>
            <a:srgbClr val="FFFFFF">
              <a:alpha val="6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2E0F-FD0C-DDBC-23FA-9828FCBB4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0195"/>
            <a:ext cx="10515600" cy="1051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>
                <a:solidFill>
                  <a:srgbClr val="00B0F0"/>
                </a:solidFill>
                <a:latin typeface="Aptos Light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how does a white dwarf explode?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79FC434-ADD2-61AA-747D-321F24A6DC28}"/>
              </a:ext>
            </a:extLst>
          </p:cNvPr>
          <p:cNvSpPr/>
          <p:nvPr/>
        </p:nvSpPr>
        <p:spPr>
          <a:xfrm>
            <a:off x="6266577" y="2377203"/>
            <a:ext cx="4927834" cy="3622303"/>
          </a:xfrm>
          <a:prstGeom prst="roundRect">
            <a:avLst>
              <a:gd name="adj" fmla="val 7860"/>
            </a:avLst>
          </a:prstGeom>
          <a:solidFill>
            <a:srgbClr val="FFFFFF">
              <a:alpha val="60000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E6A3A35-A27A-4C53-163F-50D55452FBCF}"/>
              </a:ext>
            </a:extLst>
          </p:cNvPr>
          <p:cNvSpPr txBox="1">
            <a:spLocks/>
          </p:cNvSpPr>
          <p:nvPr/>
        </p:nvSpPr>
        <p:spPr>
          <a:xfrm>
            <a:off x="1008777" y="2481933"/>
            <a:ext cx="4916646" cy="105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Light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progenitor system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FC5B0D1-EB6B-24AA-BE8D-E0869FE0E1D0}"/>
              </a:ext>
            </a:extLst>
          </p:cNvPr>
          <p:cNvSpPr txBox="1">
            <a:spLocks/>
          </p:cNvSpPr>
          <p:nvPr/>
        </p:nvSpPr>
        <p:spPr>
          <a:xfrm>
            <a:off x="6277765" y="2481933"/>
            <a:ext cx="4916646" cy="1051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 Light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explosion mechanism</a:t>
            </a:r>
          </a:p>
        </p:txBody>
      </p:sp>
      <p:pic>
        <p:nvPicPr>
          <p:cNvPr id="4100" name="Picture 4" descr="Hydrodynamic evolution of a Chandrasekhar-mass delayed detonation.... |  Download Scientific Diagram">
            <a:extLst>
              <a:ext uri="{FF2B5EF4-FFF2-40B4-BE49-F238E27FC236}">
                <a16:creationId xmlns:a16="http://schemas.microsoft.com/office/drawing/2014/main" id="{C555FFA3-AA6F-2C71-C851-E3FAFBA95C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r="1337"/>
          <a:stretch/>
        </p:blipFill>
        <p:spPr bwMode="auto">
          <a:xfrm>
            <a:off x="6413134" y="3136554"/>
            <a:ext cx="1965520" cy="20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83EEE77-6CCA-1F88-A08C-0FE356AB0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76783" y="3136554"/>
            <a:ext cx="1925444" cy="1749833"/>
          </a:xfrm>
          <a:prstGeom prst="rect">
            <a:avLst/>
          </a:prstGeom>
        </p:spPr>
      </p:pic>
      <p:pic>
        <p:nvPicPr>
          <p:cNvPr id="19" name="Picture 18" descr="A picture containing text, dark, light&#10;&#10;Description automatically generated">
            <a:extLst>
              <a:ext uri="{FF2B5EF4-FFF2-40B4-BE49-F238E27FC236}">
                <a16:creationId xmlns:a16="http://schemas.microsoft.com/office/drawing/2014/main" id="{D536339F-0694-0708-B1CE-CD026B9242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73985" y="3512918"/>
            <a:ext cx="1251011" cy="23769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D72BB92-2511-B26D-CD64-4500477A6934}"/>
              </a:ext>
            </a:extLst>
          </p:cNvPr>
          <p:cNvSpPr txBox="1"/>
          <p:nvPr/>
        </p:nvSpPr>
        <p:spPr>
          <a:xfrm>
            <a:off x="6277765" y="1453915"/>
            <a:ext cx="4916646" cy="538609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4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alpha val="63749"/>
                  </a:srgbClr>
                </a:solidFill>
                <a:effectLst/>
                <a:uLnTx/>
                <a:uFillTx/>
                <a:latin typeface="Aptos" panose="02110004020202020204"/>
                <a:ea typeface="Lato" panose="020F0502020204030203" pitchFamily="34" charset="0"/>
                <a:cs typeface="Arial" panose="020B0604020202020204" pitchFamily="34" charset="0"/>
              </a:rPr>
              <a:t>?</a:t>
            </a:r>
            <a:endParaRPr kumimoji="0" lang="en-US" sz="16600" b="1" i="0" u="none" strike="noStrike" kern="1200" cap="none" spc="0" normalizeH="0" baseline="0" noProof="0" dirty="0">
              <a:ln>
                <a:noFill/>
              </a:ln>
              <a:solidFill>
                <a:srgbClr val="FFFFFF">
                  <a:alpha val="63749"/>
                </a:srgbClr>
              </a:solidFill>
              <a:effectLst/>
              <a:uLnTx/>
              <a:uFillTx/>
              <a:latin typeface="Aptos" panose="02110004020202020204"/>
              <a:ea typeface="Lato" panose="020F0502020204030203" pitchFamily="34" charset="0"/>
              <a:cs typeface="Arial" panose="020B0604020202020204" pitchFamily="34" charset="0"/>
            </a:endParaRPr>
          </a:p>
        </p:txBody>
      </p:sp>
      <p:pic>
        <p:nvPicPr>
          <p:cNvPr id="6" name="ia_sd.mp4">
            <a:hlinkClick r:id="" action="ppaction://media"/>
            <a:extLst>
              <a:ext uri="{FF2B5EF4-FFF2-40B4-BE49-F238E27FC236}">
                <a16:creationId xmlns:a16="http://schemas.microsoft.com/office/drawing/2014/main" id="{C9ADA765-8F27-51A6-A026-50295D58E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2044" y="3086075"/>
            <a:ext cx="2910939" cy="16374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FCEF2EA-1828-C70C-8F11-C52DF1D4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ACC368-8C51-0548-ABA7-03E9D6524D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82000"/>
                  </a:prst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82000"/>
                </a:prstClr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itle 5">
            <a:extLst>
              <a:ext uri="{FF2B5EF4-FFF2-40B4-BE49-F238E27FC236}">
                <a16:creationId xmlns:a16="http://schemas.microsoft.com/office/drawing/2014/main" id="{EDB00666-EFF7-62B1-BDFC-ED913EB22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2739"/>
            <a:ext cx="12192000" cy="1155801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+mn-lt"/>
                <a:ea typeface="Roboto Light" panose="02000000000000000000" pitchFamily="2" charset="0"/>
                <a:cs typeface="Lato" panose="020F0502020204030203" pitchFamily="34" charset="0"/>
              </a:rPr>
              <a:t>White dwarf supernovae</a:t>
            </a:r>
          </a:p>
        </p:txBody>
      </p:sp>
      <p:pic>
        <p:nvPicPr>
          <p:cNvPr id="4" name="white_dwarf_merger.mp4">
            <a:hlinkClick r:id="" action="ppaction://media"/>
            <a:extLst>
              <a:ext uri="{FF2B5EF4-FFF2-40B4-BE49-F238E27FC236}">
                <a16:creationId xmlns:a16="http://schemas.microsoft.com/office/drawing/2014/main" id="{72742745-C094-CCEF-619D-AF7A9391C8E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755255" y="4134996"/>
            <a:ext cx="3022427" cy="17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484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6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0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40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41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9" grpId="0" animBg="1"/>
      <p:bldP spid="10" grpId="0"/>
      <p:bldP spid="11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E9250D-E9D1-D7A5-47D8-B50E729BF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0E9F445-1AC9-5CA0-ACC5-9DD67C36137D}"/>
              </a:ext>
            </a:extLst>
          </p:cNvPr>
          <p:cNvGrpSpPr/>
          <p:nvPr/>
        </p:nvGrpSpPr>
        <p:grpSpPr>
          <a:xfrm>
            <a:off x="420679" y="1430696"/>
            <a:ext cx="2063377" cy="2265504"/>
            <a:chOff x="420679" y="1430696"/>
            <a:chExt cx="2063377" cy="2265504"/>
          </a:xfrm>
        </p:grpSpPr>
        <p:pic>
          <p:nvPicPr>
            <p:cNvPr id="45" name="Picture 44" descr="A yellow and grey explosion&#10;&#10;Description automatically generated">
              <a:extLst>
                <a:ext uri="{FF2B5EF4-FFF2-40B4-BE49-F238E27FC236}">
                  <a16:creationId xmlns:a16="http://schemas.microsoft.com/office/drawing/2014/main" id="{E0D9D960-55DA-3207-A858-E123B492B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420679" y="1430696"/>
              <a:ext cx="2063377" cy="2265504"/>
            </a:xfrm>
            <a:prstGeom prst="rect">
              <a:avLst/>
            </a:prstGeom>
          </p:spPr>
        </p:pic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7FF5CD6-DBD4-673A-3D46-C71EE9922999}"/>
                </a:ext>
              </a:extLst>
            </p:cNvPr>
            <p:cNvSpPr/>
            <p:nvPr/>
          </p:nvSpPr>
          <p:spPr>
            <a:xfrm>
              <a:off x="1386831" y="2190818"/>
              <a:ext cx="506737" cy="524878"/>
            </a:xfrm>
            <a:prstGeom prst="ellipse">
              <a:avLst/>
            </a:prstGeom>
            <a:solidFill>
              <a:srgbClr val="7F7F7F"/>
            </a:solidFill>
            <a:ln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C1596-EFBD-C152-00FF-3F8D972459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433" y="1120449"/>
            <a:ext cx="3236201" cy="5758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>
                <a:solidFill>
                  <a:schemeClr val="bg1"/>
                </a:solidFill>
                <a:latin typeface="Aptos" panose="020B0004020202020204" pitchFamily="34" charset="0"/>
                <a:ea typeface="Roboto Light" panose="02000000000000000000" pitchFamily="2" charset="0"/>
                <a:cs typeface="Lato" panose="020F0502020204030203" pitchFamily="34" charset="0"/>
              </a:rPr>
              <a:t>M</a:t>
            </a:r>
            <a:r>
              <a:rPr lang="en-US" baseline="-25000" dirty="0" err="1">
                <a:solidFill>
                  <a:schemeClr val="bg1"/>
                </a:solidFill>
                <a:latin typeface="Aptos" panose="020B0004020202020204" pitchFamily="34" charset="0"/>
                <a:ea typeface="Roboto Light" panose="02000000000000000000" pitchFamily="2" charset="0"/>
                <a:cs typeface="Lato" panose="020F0502020204030203" pitchFamily="34" charset="0"/>
              </a:rPr>
              <a:t>Ch</a:t>
            </a:r>
            <a:r>
              <a:rPr lang="en-US" dirty="0">
                <a:solidFill>
                  <a:schemeClr val="bg1"/>
                </a:solidFill>
                <a:latin typeface="Aptos" panose="020B0004020202020204" pitchFamily="34" charset="0"/>
                <a:ea typeface="Roboto Light" panose="02000000000000000000" pitchFamily="2" charset="0"/>
                <a:cs typeface="Lato" panose="020F0502020204030203" pitchFamily="34" charset="0"/>
              </a:rPr>
              <a:t> Detonation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DC564B6-C5DC-893E-FA59-A2F3DDF9F197}"/>
              </a:ext>
            </a:extLst>
          </p:cNvPr>
          <p:cNvSpPr txBox="1"/>
          <p:nvPr/>
        </p:nvSpPr>
        <p:spPr>
          <a:xfrm>
            <a:off x="2382978" y="1881513"/>
            <a:ext cx="1779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too much 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(too bright)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0B0004020202020204" pitchFamily="34" charset="0"/>
              <a:ea typeface="Roboto Thin" panose="02000000000000000000" pitchFamily="2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too little IMEs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ptos" panose="020B0004020202020204" pitchFamily="34" charset="0"/>
              <a:ea typeface="Roboto Thin" panose="02000000000000000000" pitchFamily="2" charset="0"/>
              <a:cs typeface="Lato" panose="020F050202020403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l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ayered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 ejecta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FA1DB76-F2DB-89D1-D27A-289A6E9D5CCC}"/>
              </a:ext>
            </a:extLst>
          </p:cNvPr>
          <p:cNvGrpSpPr/>
          <p:nvPr/>
        </p:nvGrpSpPr>
        <p:grpSpPr>
          <a:xfrm>
            <a:off x="6273510" y="4007141"/>
            <a:ext cx="5918490" cy="2622463"/>
            <a:chOff x="6096000" y="4111675"/>
            <a:chExt cx="5918490" cy="2622463"/>
          </a:xfrm>
        </p:grpSpPr>
        <p:pic>
          <p:nvPicPr>
            <p:cNvPr id="46" name="Picture 45" descr="A logo with arrows pointing to a star&#10;&#10;Description automatically generated with medium confidence">
              <a:extLst>
                <a:ext uri="{FF2B5EF4-FFF2-40B4-BE49-F238E27FC236}">
                  <a16:creationId xmlns:a16="http://schemas.microsoft.com/office/drawing/2014/main" id="{0D5C6237-462C-BE85-BFC7-A5585F114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6000" y="4113476"/>
              <a:ext cx="2166130" cy="2620662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82718C31-E378-B6E9-1EB9-E1263EB0DF17}"/>
                </a:ext>
              </a:extLst>
            </p:cNvPr>
            <p:cNvSpPr txBox="1">
              <a:spLocks/>
            </p:cNvSpPr>
            <p:nvPr/>
          </p:nvSpPr>
          <p:spPr>
            <a:xfrm>
              <a:off x="8262130" y="4111675"/>
              <a:ext cx="3752360" cy="13535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rPr>
                <a:t>Sub-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rPr>
                <a:t>M</a:t>
              </a:r>
              <a:r>
                <a:rPr kumimoji="0" lang="en-US" sz="2800" b="0" i="0" u="none" strike="noStrike" kern="1200" cap="none" spc="0" normalizeH="0" baseline="-2500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rPr>
                <a:t>Ch</a:t>
              </a: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rPr>
                <a:t> double detonation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5C4005E-6EE4-A838-B7D7-8F6FEF9A2D10}"/>
                </a:ext>
              </a:extLst>
            </p:cNvPr>
            <p:cNvSpPr txBox="1"/>
            <p:nvPr/>
          </p:nvSpPr>
          <p:spPr>
            <a:xfrm>
              <a:off x="8346076" y="4991699"/>
              <a:ext cx="29172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</a:rPr>
                <a:t>detonation of helium shell </a:t>
              </a: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  <a:sym typeface="Wingdings" pitchFamily="2" charset="2"/>
                </a:rPr>
                <a:t> detonation of C/O core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endParaRPr>
            </a:p>
          </p:txBody>
        </p:sp>
      </p:grpSp>
      <p:sp>
        <p:nvSpPr>
          <p:cNvPr id="12" name="Title 5">
            <a:extLst>
              <a:ext uri="{FF2B5EF4-FFF2-40B4-BE49-F238E27FC236}">
                <a16:creationId xmlns:a16="http://schemas.microsoft.com/office/drawing/2014/main" id="{236E39E3-DC6E-D91F-9E6C-93023FC7DBA0}"/>
              </a:ext>
            </a:extLst>
          </p:cNvPr>
          <p:cNvSpPr txBox="1">
            <a:spLocks/>
          </p:cNvSpPr>
          <p:nvPr/>
        </p:nvSpPr>
        <p:spPr>
          <a:xfrm>
            <a:off x="0" y="-156152"/>
            <a:ext cx="12192000" cy="1155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ptos" panose="02110004020202020204"/>
                <a:ea typeface="Roboto Light" panose="02000000000000000000" pitchFamily="2" charset="0"/>
                <a:cs typeface="Lato" panose="020F0502020204030203" pitchFamily="34" charset="0"/>
              </a:rPr>
              <a:t>SN IA EXPLOSION MECHANISMS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CA231E9-108A-C3D5-4A8E-BE821D42502E}"/>
              </a:ext>
            </a:extLst>
          </p:cNvPr>
          <p:cNvGrpSpPr/>
          <p:nvPr/>
        </p:nvGrpSpPr>
        <p:grpSpPr>
          <a:xfrm>
            <a:off x="834107" y="4007141"/>
            <a:ext cx="4869873" cy="2550701"/>
            <a:chOff x="415433" y="4084634"/>
            <a:chExt cx="4869873" cy="2550701"/>
          </a:xfrm>
        </p:grpSpPr>
        <p:pic>
          <p:nvPicPr>
            <p:cNvPr id="17" name="Picture 16" descr="A grey and white logo&#10;&#10;Description automatically generated with medium confidence">
              <a:extLst>
                <a:ext uri="{FF2B5EF4-FFF2-40B4-BE49-F238E27FC236}">
                  <a16:creationId xmlns:a16="http://schemas.microsoft.com/office/drawing/2014/main" id="{00C2D9A0-81AE-7748-03AF-09B81DB06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801" y="4466286"/>
              <a:ext cx="3036669" cy="2169049"/>
            </a:xfrm>
            <a:prstGeom prst="rect">
              <a:avLst/>
            </a:prstGeom>
          </p:spPr>
        </p:pic>
        <p:sp>
          <p:nvSpPr>
            <p:cNvPr id="18" name="Content Placeholder 2">
              <a:extLst>
                <a:ext uri="{FF2B5EF4-FFF2-40B4-BE49-F238E27FC236}">
                  <a16:creationId xmlns:a16="http://schemas.microsoft.com/office/drawing/2014/main" id="{C6D02E11-38B2-D87D-FC51-BC284A3A63C2}"/>
                </a:ext>
              </a:extLst>
            </p:cNvPr>
            <p:cNvSpPr txBox="1">
              <a:spLocks/>
            </p:cNvSpPr>
            <p:nvPr/>
          </p:nvSpPr>
          <p:spPr>
            <a:xfrm>
              <a:off x="415433" y="4084634"/>
              <a:ext cx="4869873" cy="52322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rPr>
                <a:t>Violent WD-WD merger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0A12784-610A-13D8-58BA-2A0AFB8C203B}"/>
              </a:ext>
            </a:extLst>
          </p:cNvPr>
          <p:cNvSpPr txBox="1"/>
          <p:nvPr/>
        </p:nvSpPr>
        <p:spPr>
          <a:xfrm>
            <a:off x="2147777" y="897823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(supersonic)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4B714D-AEFC-AE5E-31AC-3C6FFF5B9BB5}"/>
              </a:ext>
            </a:extLst>
          </p:cNvPr>
          <p:cNvGrpSpPr/>
          <p:nvPr/>
        </p:nvGrpSpPr>
        <p:grpSpPr>
          <a:xfrm>
            <a:off x="4162917" y="897823"/>
            <a:ext cx="3846102" cy="2614779"/>
            <a:chOff x="4162917" y="897823"/>
            <a:chExt cx="3846102" cy="2614779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9FE91A1E-96BA-8E0E-9B07-CF84B1AD144C}"/>
                </a:ext>
              </a:extLst>
            </p:cNvPr>
            <p:cNvGrpSpPr/>
            <p:nvPr/>
          </p:nvGrpSpPr>
          <p:grpSpPr>
            <a:xfrm>
              <a:off x="4162917" y="1116694"/>
              <a:ext cx="3846102" cy="2395908"/>
              <a:chOff x="4165424" y="1279732"/>
              <a:chExt cx="3846102" cy="2395908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CEF13CA-5C81-B078-D21D-5EA09FBC8244}"/>
                  </a:ext>
                </a:extLst>
              </p:cNvPr>
              <p:cNvSpPr txBox="1"/>
              <p:nvPr/>
            </p:nvSpPr>
            <p:spPr>
              <a:xfrm>
                <a:off x="4165424" y="1279732"/>
                <a:ext cx="284768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M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Ch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 Deflagration</a:t>
                </a:r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0B0004020202020204" pitchFamily="34" charset="0"/>
                  <a:ea typeface="Roboto Light" panose="02000000000000000000" pitchFamily="2" charset="0"/>
                  <a:cs typeface="Lato" panose="020F0502020204030203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36987FC-157F-A3BF-8F6C-7B8EBF0ED904}"/>
                  </a:ext>
                </a:extLst>
              </p:cNvPr>
              <p:cNvSpPr txBox="1"/>
              <p:nvPr/>
            </p:nvSpPr>
            <p:spPr>
              <a:xfrm>
                <a:off x="5983407" y="2021823"/>
                <a:ext cx="2028119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not enough Ni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(too dim)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u</a:t>
                </a:r>
                <a:r>
                  <a:rPr kumimoji="0" lang="en-US" sz="1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nburned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 material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CFB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well-mixed ejecta</a:t>
                </a:r>
              </a:p>
            </p:txBody>
          </p:sp>
          <p:pic>
            <p:nvPicPr>
              <p:cNvPr id="44" name="Picture 43" descr="A grey circle with yellow edges&#10;&#10;Description automatically generated">
                <a:extLst>
                  <a:ext uri="{FF2B5EF4-FFF2-40B4-BE49-F238E27FC236}">
                    <a16:creationId xmlns:a16="http://schemas.microsoft.com/office/drawing/2014/main" id="{3CECFF09-940E-FDBB-3CFC-B06AD95818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65424" y="1857657"/>
                <a:ext cx="1817983" cy="1817983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531A4DE-DF11-C4D0-76EC-55244347B891}"/>
                </a:ext>
              </a:extLst>
            </p:cNvPr>
            <p:cNvSpPr txBox="1"/>
            <p:nvPr/>
          </p:nvSpPr>
          <p:spPr>
            <a:xfrm>
              <a:off x="6147590" y="897823"/>
              <a:ext cx="1208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 Light" panose="020B0004020202020204" pitchFamily="34" charset="0"/>
                  <a:ea typeface="+mn-ea"/>
                  <a:cs typeface="+mn-cs"/>
                </a:rPr>
                <a:t>(subsonic)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7F74E8-CE12-0687-3E59-87D67377FB5D}"/>
              </a:ext>
            </a:extLst>
          </p:cNvPr>
          <p:cNvGrpSpPr/>
          <p:nvPr/>
        </p:nvGrpSpPr>
        <p:grpSpPr>
          <a:xfrm>
            <a:off x="7989417" y="1116694"/>
            <a:ext cx="4907033" cy="2557174"/>
            <a:chOff x="7989417" y="1116694"/>
            <a:chExt cx="4907033" cy="2557174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39B68DD-B90D-590F-D456-6296F53A44B2}"/>
                </a:ext>
              </a:extLst>
            </p:cNvPr>
            <p:cNvGrpSpPr/>
            <p:nvPr/>
          </p:nvGrpSpPr>
          <p:grpSpPr>
            <a:xfrm>
              <a:off x="7989417" y="1116694"/>
              <a:ext cx="4907033" cy="2557174"/>
              <a:chOff x="7989417" y="1319894"/>
              <a:chExt cx="4907033" cy="2557174"/>
            </a:xfrm>
          </p:grpSpPr>
          <p:pic>
            <p:nvPicPr>
              <p:cNvPr id="48" name="Picture 47" descr="A yellow and grey explosion&#10;&#10;Description automatically generated">
                <a:extLst>
                  <a:ext uri="{FF2B5EF4-FFF2-40B4-BE49-F238E27FC236}">
                    <a16:creationId xmlns:a16="http://schemas.microsoft.com/office/drawing/2014/main" id="{0ED73DF0-1B78-F4C2-FFB8-44708BE459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7989417" y="1611564"/>
                <a:ext cx="2063377" cy="2265504"/>
              </a:xfrm>
              <a:prstGeom prst="rect">
                <a:avLst/>
              </a:prstGeom>
            </p:spPr>
          </p:pic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C04B48B3-334F-2AB6-755D-01DF58D154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026577" y="1319894"/>
                <a:ext cx="4869873" cy="52322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M</a:t>
                </a:r>
                <a:r>
                  <a:rPr kumimoji="0" lang="en-US" sz="2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Ch</a:t>
                </a: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Light" panose="02000000000000000000" pitchFamily="2" charset="0"/>
                    <a:cs typeface="Lato" panose="020F0502020204030203" pitchFamily="34" charset="0"/>
                  </a:rPr>
                  <a:t> Delayed detonation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75BF859-C136-4795-12DA-71FF8301B974}"/>
                  </a:ext>
                </a:extLst>
              </p:cNvPr>
              <p:cNvSpPr txBox="1"/>
              <p:nvPr/>
            </p:nvSpPr>
            <p:spPr>
              <a:xfrm>
                <a:off x="10017536" y="2041733"/>
                <a:ext cx="1965387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75000"/>
                      </a:prstClr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Deflagration to Detonation Transition (DDT)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CFB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layered ejecta</a:t>
                </a:r>
                <a:endPara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ACFB"/>
                  </a:solidFill>
                  <a:effectLst/>
                  <a:uLnTx/>
                  <a:uFillTx/>
                  <a:latin typeface="Aptos" panose="020B0004020202020204" pitchFamily="34" charset="0"/>
                  <a:ea typeface="Roboto Thin" panose="02000000000000000000" pitchFamily="2" charset="0"/>
                  <a:cs typeface="Lato" panose="020F0502020204030203" pitchFamily="34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ACFB"/>
                    </a:solidFill>
                    <a:effectLst/>
                    <a:uLnTx/>
                    <a:uFillTx/>
                    <a:latin typeface="Aptos" panose="020B0004020202020204" pitchFamily="34" charset="0"/>
                    <a:ea typeface="Roboto Thin" panose="02000000000000000000" pitchFamily="2" charset="0"/>
                    <a:cs typeface="Lato" panose="020F0502020204030203" pitchFamily="34" charset="0"/>
                  </a:rPr>
                  <a:t>def vs. det regions</a:t>
                </a:r>
              </a:p>
            </p:txBody>
          </p:sp>
        </p:grp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1E082A-DA04-0332-7447-9A32C4EDA996}"/>
                </a:ext>
              </a:extLst>
            </p:cNvPr>
            <p:cNvSpPr txBox="1"/>
            <p:nvPr/>
          </p:nvSpPr>
          <p:spPr>
            <a:xfrm>
              <a:off x="10153752" y="1420735"/>
              <a:ext cx="21128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75000"/>
                    </a:prstClr>
                  </a:solidFill>
                  <a:effectLst/>
                  <a:uLnTx/>
                  <a:uFillTx/>
                  <a:latin typeface="Aptos Light" panose="020B0004020202020204" pitchFamily="34" charset="0"/>
                  <a:ea typeface="+mn-ea"/>
                  <a:cs typeface="+mn-cs"/>
                </a:rPr>
                <a:t>(sub-to-supersonic)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6910C79F-0EE5-36E0-65FD-023498185FC9}"/>
              </a:ext>
            </a:extLst>
          </p:cNvPr>
          <p:cNvSpPr txBox="1"/>
          <p:nvPr/>
        </p:nvSpPr>
        <p:spPr>
          <a:xfrm>
            <a:off x="4025592" y="5150151"/>
            <a:ext cx="2030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asymmetric ejecta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central LMEs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964BA0-F1AC-EFAB-F2C9-2C30E75B61DC}"/>
              </a:ext>
            </a:extLst>
          </p:cNvPr>
          <p:cNvSpPr txBox="1"/>
          <p:nvPr/>
        </p:nvSpPr>
        <p:spPr>
          <a:xfrm>
            <a:off x="8558923" y="5621757"/>
            <a:ext cx="342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less stable IGEs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layered ejecta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ACFB"/>
                </a:solidFill>
                <a:effectLst/>
                <a:uLnTx/>
                <a:uFillTx/>
                <a:latin typeface="Aptos" panose="020B0004020202020204" pitchFamily="34" charset="0"/>
                <a:ea typeface="Roboto Thin" panose="02000000000000000000" pitchFamily="2" charset="0"/>
                <a:cs typeface="Lato" panose="020F0502020204030203" pitchFamily="34" charset="0"/>
              </a:rPr>
              <a:t>outer layer of He burning ashes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9B846EF-4C36-CABA-B3EA-685BFCADA682}"/>
              </a:ext>
            </a:extLst>
          </p:cNvPr>
          <p:cNvSpPr txBox="1"/>
          <p:nvPr/>
        </p:nvSpPr>
        <p:spPr>
          <a:xfrm>
            <a:off x="9852531" y="94055"/>
            <a:ext cx="2023952" cy="923330"/>
          </a:xfrm>
          <a:prstGeom prst="rect">
            <a:avLst/>
          </a:prstGeom>
          <a:noFill/>
          <a:ln w="38100">
            <a:solidFill>
              <a:srgbClr val="EE8026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IGEs: Fe, Co, Ni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IMEs: S, Si, Ar, 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Light" panose="020B0004020202020204" pitchFamily="34" charset="0"/>
                <a:ea typeface="+mn-ea"/>
                <a:cs typeface="+mn-cs"/>
              </a:rPr>
              <a:t>LMEs: C, O, Ne, Mg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98B07-07B8-5C0F-DD76-CE9247370480}"/>
              </a:ext>
            </a:extLst>
          </p:cNvPr>
          <p:cNvSpPr txBox="1"/>
          <p:nvPr/>
        </p:nvSpPr>
        <p:spPr>
          <a:xfrm>
            <a:off x="4869156" y="5812138"/>
            <a:ext cx="143520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0B0004020202020204" pitchFamily="34" charset="0"/>
                <a:ea typeface="Roboto Light" panose="02000000000000000000" pitchFamily="2" charset="0"/>
                <a:cs typeface="Lato" panose="020F0502020204030203" pitchFamily="34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40140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4237</TotalTime>
  <Words>187</Words>
  <Application>Microsoft Macintosh PowerPoint</Application>
  <PresentationFormat>Widescreen</PresentationFormat>
  <Paragraphs>52</Paragraphs>
  <Slides>8</Slides>
  <Notes>2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Aptos</vt:lpstr>
      <vt:lpstr>Aptos Display</vt:lpstr>
      <vt:lpstr>Aptos Light</vt:lpstr>
      <vt:lpstr>Arial</vt:lpstr>
      <vt:lpstr>Calibri</vt:lpstr>
      <vt:lpstr>Calibri Light</vt:lpstr>
      <vt:lpstr>DEJAVU SANS</vt:lpstr>
      <vt:lpstr>Office Theme</vt:lpstr>
      <vt:lpstr>2_Office Theme</vt:lpstr>
      <vt:lpstr>1_Office Theme</vt:lpstr>
      <vt:lpstr>PowerPoint Presentation</vt:lpstr>
      <vt:lpstr>PowerPoint Presentation</vt:lpstr>
      <vt:lpstr>Exploding White Dwarfs in a New Light</vt:lpstr>
      <vt:lpstr>PowerPoint Presentation</vt:lpstr>
      <vt:lpstr>PowerPoint Presentation</vt:lpstr>
      <vt:lpstr>PowerPoint Presentation</vt:lpstr>
      <vt:lpstr>White dwarf supernovae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Lindsey Kwok</dc:creator>
  <cp:lastModifiedBy>Lindsey Kwok</cp:lastModifiedBy>
  <cp:revision>1</cp:revision>
  <dcterms:created xsi:type="dcterms:W3CDTF">2025-10-30T16:12:14Z</dcterms:created>
  <dcterms:modified xsi:type="dcterms:W3CDTF">2025-11-02T14:50:02Z</dcterms:modified>
</cp:coreProperties>
</file>